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3" r:id="rId4"/>
    <p:sldId id="264" r:id="rId5"/>
    <p:sldId id="295" r:id="rId6"/>
    <p:sldId id="265" r:id="rId7"/>
    <p:sldId id="266" r:id="rId8"/>
    <p:sldId id="267" r:id="rId9"/>
    <p:sldId id="268" r:id="rId10"/>
    <p:sldId id="283" r:id="rId11"/>
    <p:sldId id="284" r:id="rId12"/>
    <p:sldId id="269" r:id="rId13"/>
    <p:sldId id="272" r:id="rId14"/>
    <p:sldId id="273" r:id="rId15"/>
    <p:sldId id="285" r:id="rId16"/>
    <p:sldId id="274" r:id="rId17"/>
    <p:sldId id="270" r:id="rId18"/>
    <p:sldId id="271" r:id="rId19"/>
    <p:sldId id="275" r:id="rId20"/>
    <p:sldId id="276" r:id="rId21"/>
    <p:sldId id="281" r:id="rId22"/>
    <p:sldId id="277" r:id="rId23"/>
    <p:sldId id="278" r:id="rId24"/>
    <p:sldId id="279" r:id="rId25"/>
    <p:sldId id="280" r:id="rId26"/>
    <p:sldId id="282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00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524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566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755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997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745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044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706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704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800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022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7942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99AD-DACF-4C8C-A69C-0002CEEBB812}" type="datetimeFigureOut">
              <a:rPr lang="ru-RU" smtClean="0"/>
              <a:pPr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B1754-A029-42D3-838C-B8975E19CE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0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ru.viptalisman.com/flash/templates/graduate_album/album2/852_sm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118221" y="3776869"/>
            <a:ext cx="1804122" cy="1656184"/>
          </a:xfrm>
          <a:prstGeom prst="rect">
            <a:avLst/>
          </a:prstGeom>
          <a:noFill/>
        </p:spPr>
      </p:pic>
      <p:pic>
        <p:nvPicPr>
          <p:cNvPr id="8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364050">
            <a:off x="5794321" y="608381"/>
            <a:ext cx="3017913" cy="188840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50454" y="829307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Город-герой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         ОДЕССА</a:t>
            </a:r>
          </a:p>
        </p:txBody>
      </p:sp>
      <p:pic>
        <p:nvPicPr>
          <p:cNvPr id="1026" name="Picture 2" descr="http://national-travel.ru/images/vid%20na%20goro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93" y="2204864"/>
            <a:ext cx="5951307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Тамара_Гвердцители_-_Ты_же_выжил_солдат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04317" y="6370637"/>
            <a:ext cx="487363" cy="487363"/>
          </a:xfrm>
          <a:prstGeom prst="rect">
            <a:avLst/>
          </a:prstGeom>
        </p:spPr>
      </p:pic>
      <p:pic>
        <p:nvPicPr>
          <p:cNvPr id="14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251520" y="4941168"/>
            <a:ext cx="2023715" cy="1168773"/>
          </a:xfrm>
          <a:prstGeom prst="rect">
            <a:avLst/>
          </a:prstGeom>
          <a:noFill/>
        </p:spPr>
      </p:pic>
      <p:pic>
        <p:nvPicPr>
          <p:cNvPr id="10" name="Тамара_Гвердцители_-_Ты_же_выжил_солдат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7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790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Изготовление</a:t>
            </a:r>
            <a:r>
              <a:rPr lang="ru-RU" sz="3600" b="1" dirty="0" smtClean="0">
                <a:solidFill>
                  <a:srgbClr val="0070C0"/>
                </a:solidFill>
                <a:latin typeface="+mj-lt"/>
              </a:rPr>
              <a:t> противотанковых мин</a:t>
            </a:r>
            <a:endParaRPr lang="ru-RU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074" name="Picture 2" descr="F:\К Одессе\одесская киностуд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" y="1003869"/>
            <a:ext cx="2775273" cy="24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К Одессе\боби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99" y="1003869"/>
            <a:ext cx="2800965" cy="24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К Одессе\мина противопехотна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003869"/>
            <a:ext cx="2673068" cy="24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https://mail.yandex.ru/message_part/%D0%BC%D0%B8%D0%BD%D0%B0.jpg?_uid=29640446&amp;name=%D0%BC%D0%B8%D0%BD%D0%B0.jpg&amp;hid=1.2&amp;ids=2420000006191546028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C:\Users\Desktop\мин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500438"/>
            <a:ext cx="3490370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К Одессе\консерв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0438"/>
            <a:ext cx="3953600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6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930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160338"/>
            <a:ext cx="7907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В</a:t>
            </a:r>
            <a:r>
              <a:rPr lang="ru-RU" sz="4400" b="1" dirty="0" smtClean="0">
                <a:solidFill>
                  <a:srgbClr val="0070C0"/>
                </a:solidFill>
              </a:rPr>
              <a:t>алентина </a:t>
            </a:r>
            <a:r>
              <a:rPr lang="ru-RU" sz="4400" b="1" dirty="0" err="1" smtClean="0">
                <a:solidFill>
                  <a:srgbClr val="0070C0"/>
                </a:solidFill>
              </a:rPr>
              <a:t>Лучинкина</a:t>
            </a:r>
            <a:r>
              <a:rPr lang="ru-RU" sz="4400" b="1" dirty="0" smtClean="0">
                <a:solidFill>
                  <a:srgbClr val="0070C0"/>
                </a:solidFill>
              </a:rPr>
              <a:t> – 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участница обороны Одессы</a:t>
            </a:r>
            <a:endParaRPr lang="ru-RU"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AutoShape 7" descr="https://mail.yandex.ru/message_part/%D0%BC%D0%B8%D0%BD%D0%B0.jpg?_uid=29640446&amp;name=%D0%BC%D0%B8%D0%BD%D0%B0.jpg&amp;hid=1.2&amp;ids=2420000006191546028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F:\К Одессе\лучинк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606888"/>
            <a:ext cx="6539273" cy="4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42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8194" name="Picture 2" descr="C:\Users\Desktop\w_ni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4882"/>
            <a:ext cx="63367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Desktop\w_n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9218"/>
            <a:ext cx="5760640" cy="34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esktop\w_ni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6" y="3436987"/>
            <a:ext cx="2999358" cy="21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6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147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flipH="1">
            <a:off x="214282" y="5143512"/>
            <a:ext cx="8628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b="1" dirty="0" smtClean="0">
                <a:latin typeface="Monotype Corsiva" panose="03010101010201010101" pitchFamily="66" charset="0"/>
              </a:rPr>
              <a:t>«Командиров</a:t>
            </a:r>
            <a:r>
              <a:rPr lang="ru-RU" b="1" dirty="0">
                <a:latin typeface="Monotype Corsiva" panose="03010101010201010101" pitchFamily="66" charset="0"/>
              </a:rPr>
              <a:t>, части которых не наступают со всей решительностью, снимать с постов, предавать суду, а также лишать права на пенсию. Солдат, не идущих в атаку с должным порывом или оставляющих оборонительные линии, лишать земли и пособий на период войны. Солдат, теряющих оружие, расстреливать на месте</a:t>
            </a:r>
            <a:r>
              <a:rPr lang="ru-RU" b="1" dirty="0" smtClean="0">
                <a:latin typeface="Monotype Corsiva" panose="03010101010201010101" pitchFamily="66" charset="0"/>
              </a:rPr>
              <a:t>".  Ион </a:t>
            </a:r>
            <a:r>
              <a:rPr lang="ru-RU" b="1" dirty="0" err="1" smtClean="0">
                <a:latin typeface="Monotype Corsiva" panose="03010101010201010101" pitchFamily="66" charset="0"/>
              </a:rPr>
              <a:t>Антонеску</a:t>
            </a:r>
            <a:r>
              <a:rPr lang="ru-RU" b="1" dirty="0" smtClean="0">
                <a:latin typeface="Monotype Corsiva" panose="03010101010201010101" pitchFamily="66" charset="0"/>
              </a:rPr>
              <a:t>, румынский генерал, обещавший Гитлеру взять Одессу к середине августа.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16" name="Picture 2" descr="C:\Users\Desktop\1345355200__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8" y="188640"/>
            <a:ext cx="7286000" cy="495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25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0244" name="Picture 4" descr="http://wartime.org.ua/uploads/posts/2011-11/1321355084_1321302782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82" y="188640"/>
            <a:ext cx="4114006" cy="331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s1.uploads.ru/t/i/k/l/ikl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20" y="3593149"/>
            <a:ext cx="3347862" cy="29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Desktop\Бойцы, участвующие в обороне Одессы, у захваченного оружия противни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82" y="3499173"/>
            <a:ext cx="4114006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К Одессе\корабл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70970" cy="33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2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6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4282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18" y="468969"/>
            <a:ext cx="8590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Фашисты захватили насосную станцию. Одесситы получали воду по карточкам.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F:\К Одессе\очередь за вод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69298"/>
            <a:ext cx="7416824" cy="48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199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76328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Именно в дни обороны Одессы советские войска провели первую успешную десантную операцию Великой Отечественной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 descr="C:\Users\Desktop\Десант_район_Керч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429000"/>
            <a:ext cx="4214842" cy="31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s625726.vk.me/v625726997/1df5c/GbHJCTzrjS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4572000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7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46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2290" name="Picture 2" descr="C:\Users\Desktop\139587694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9062"/>
            <a:ext cx="8518911" cy="54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5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6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9916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860" y="113169"/>
            <a:ext cx="8576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Одесситы сопротивлялись 73 дня!</a:t>
            </a:r>
          </a:p>
        </p:txBody>
      </p:sp>
      <p:pic>
        <p:nvPicPr>
          <p:cNvPr id="6146" name="Picture 2" descr="F:\К Одессе\эвакуац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2610"/>
            <a:ext cx="4706211" cy="32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0276" y="5766852"/>
            <a:ext cx="671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Но в помощи нуждался Севастополь, и в одну ночь, </a:t>
            </a:r>
          </a:p>
          <a:p>
            <a:r>
              <a:rPr lang="ru-RU" sz="1600" b="1" dirty="0">
                <a:latin typeface="Arial Black" panose="020B0A04020102020204" pitchFamily="34" charset="0"/>
              </a:rPr>
              <a:t>16 октября 1941 года, так и не побежденная </a:t>
            </a:r>
          </a:p>
          <a:p>
            <a:r>
              <a:rPr lang="ru-RU" sz="1600" b="1" dirty="0">
                <a:latin typeface="Arial Black" panose="020B0A04020102020204" pitchFamily="34" charset="0"/>
              </a:rPr>
              <a:t>Приморская армия покинула город</a:t>
            </a:r>
            <a:r>
              <a:rPr lang="ru-RU" sz="1600" b="1" dirty="0" smtClean="0">
                <a:latin typeface="Arial Black" panose="020B0A04020102020204" pitchFamily="34" charset="0"/>
              </a:rPr>
              <a:t>.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pic>
        <p:nvPicPr>
          <p:cNvPr id="6147" name="Picture 3" descr="F:\К Одессе\эвакуфция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18" y="2629149"/>
            <a:ext cx="4700821" cy="303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99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Спустя 907 дней оккупации, 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10 апреля 1944-го года советские солдаты освободили Одессу.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F:\К Одессе\освобождение 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8" y="2222961"/>
            <a:ext cx="417731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К Одессе\освобожде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3"/>
            <a:ext cx="3672408" cy="18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К Одессе\освобождение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09" y="2222961"/>
            <a:ext cx="442287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К Одессе\освобождение 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43241"/>
            <a:ext cx="2916566" cy="19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6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31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/>
              <a:t>Одесса— город на черноморском побережье Украины, административный центр Одесской области и исторический центр, самый крупный порт.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/>
              <a:t>Дата основания: 1794г, первое упоминание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dirty="0"/>
              <a:t>День города-героя — отмечается ежегодно 2 сентября</a:t>
            </a: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2050" name="Picture 2" descr="C:\Users\Desktop\67563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147026"/>
            <a:ext cx="6749943" cy="3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72608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4338" name="Picture 2" descr="C:\Users\Desktop\odessa_-_gorod_ger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8589"/>
            <a:ext cx="6967028" cy="4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4869160"/>
            <a:ext cx="6552727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Впервые </a:t>
            </a:r>
            <a:r>
              <a:rPr lang="ru-RU" b="1" dirty="0" smtClean="0"/>
              <a:t>городом-героем Одесса была названа в </a:t>
            </a:r>
            <a:r>
              <a:rPr lang="ru-RU" b="1" dirty="0"/>
              <a:t>приказе Верховного Главнокомандующего 1 мая 1945 года.</a:t>
            </a:r>
          </a:p>
          <a:p>
            <a:r>
              <a:rPr lang="ru-RU" b="1" dirty="0"/>
              <a:t>Официально в качестве государственной награды звание установлено 8 мая 1965 года, когда Президиум Верховного Совета СССР своим Указом утвердил Положение о высшей степени отличия — звании «город-герой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15" name="Picture 19" descr="Odessa_ger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4" y="158589"/>
            <a:ext cx="1656184" cy="20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718px-Flag_of_Odessa,_Ukra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58406"/>
            <a:ext cx="1872208" cy="138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474" y="2289391"/>
            <a:ext cx="163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     Герб города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1711" y="420419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Флаг города</a:t>
            </a:r>
            <a:endParaRPr lang="ru-RU" b="1" dirty="0"/>
          </a:p>
        </p:txBody>
      </p:sp>
      <p:pic>
        <p:nvPicPr>
          <p:cNvPr id="1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083620" y="2214166"/>
            <a:ext cx="1318902" cy="825278"/>
          </a:xfrm>
          <a:prstGeom prst="rect">
            <a:avLst/>
          </a:prstGeom>
          <a:noFill/>
        </p:spPr>
      </p:pic>
      <p:pic>
        <p:nvPicPr>
          <p:cNvPr id="2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202192">
            <a:off x="7715517" y="1585028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642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2" name="Picture 2" descr="http://image.slidesharecdn.com/random-120410125141-phpapp01/95/-12-728.jpg?cb=1334080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392"/>
            <a:ext cx="8784976" cy="65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02192">
            <a:off x="7715518" y="1942218"/>
            <a:ext cx="1318902" cy="825278"/>
          </a:xfrm>
          <a:prstGeom prst="rect">
            <a:avLst/>
          </a:prstGeom>
          <a:noFill/>
        </p:spPr>
      </p:pic>
      <p:pic>
        <p:nvPicPr>
          <p:cNvPr id="15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226496" y="2571355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55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8343" y="463971"/>
            <a:ext cx="87473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Пояс Славы Одессы</a:t>
            </a:r>
            <a:endParaRPr lang="ru-RU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6760" y="1685987"/>
            <a:ext cx="815287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11 монументов, </a:t>
            </a: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расположенных в различных </a:t>
            </a: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населенных пунктах, </a:t>
            </a: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где происходили наиболее </a:t>
            </a:r>
          </a:p>
          <a:p>
            <a:pPr algn="ctr"/>
            <a:r>
              <a:rPr lang="ru-RU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ожесточенные бои.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0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7540269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</a:t>
            </a:r>
          </a:p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Григорьевскому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десанту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F:\К Одессе\330px-Памятник_Григорьевскому_десант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70959"/>
            <a:ext cx="6984776" cy="48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547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2007" y="188640"/>
            <a:ext cx="7992888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защитникам Одессы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селе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Нерубайское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F:\К Одессе\нерубайск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37" y="2784257"/>
            <a:ext cx="69955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115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32175"/>
            <a:ext cx="7426425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селе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Прилиманское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F:\К Одессе\прилиманск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6501"/>
            <a:ext cx="6912768" cy="468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2836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32175"/>
            <a:ext cx="734481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в селе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Большой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Дальник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F:\К Одессе\большой дальн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00250"/>
            <a:ext cx="7128792" cy="46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785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04339"/>
            <a:ext cx="734481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Монумент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«Люди-камни»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F:\К Одессе\люди-камн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00250"/>
            <a:ext cx="7249988" cy="46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083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7344816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Курган Славы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районе завода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Центролит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 descr="F:\К Одессе\центроли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73963"/>
            <a:ext cx="6768752" cy="38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93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7426425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селе Александровка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F:\К Одессе\александров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70958"/>
            <a:ext cx="7252432" cy="47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1991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404" y="434342"/>
            <a:ext cx="8064896" cy="1656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8000" b="1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Начало войны</a:t>
            </a:r>
            <a:endParaRPr lang="ru-RU" sz="80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69876" y="2276872"/>
            <a:ext cx="6279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22 июля 1941 года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 descr="C:\Users\Desktop\odessa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00202"/>
            <a:ext cx="6624736" cy="346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6008"/>
            <a:ext cx="757297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в селе Дачное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2" name="Picture 2" descr="F:\К Одессе\дачн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09338"/>
            <a:ext cx="7269410" cy="55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5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90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1" y="188640"/>
            <a:ext cx="7426425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шахтерам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селе Черноморское</a:t>
            </a:r>
          </a:p>
        </p:txBody>
      </p:sp>
      <p:pic>
        <p:nvPicPr>
          <p:cNvPr id="16387" name="Picture 3" descr="F:\К Одессе\черноморское шахтер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62" y="2000250"/>
            <a:ext cx="7031426" cy="46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3721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1" y="188640"/>
            <a:ext cx="7426425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«Народные мстители»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 descr="F:\К Одессе\народные мстители катакомб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42966"/>
            <a:ext cx="6799982" cy="477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4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32175"/>
            <a:ext cx="8064896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Мемориальный комплекс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«Катакомбы»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4" name="Picture 2" descr="F:\К Одессе\катакомбы нерубайск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62" y="2000250"/>
            <a:ext cx="7031426" cy="46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32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873" y="188640"/>
            <a:ext cx="3638047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Мемориал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«Крылья Победы»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8" name="Picture 2" descr="F:\К Одессе\стелла 10 апрел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7921"/>
            <a:ext cx="5112568" cy="64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10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9459" name="Picture 3" descr="C:\Users\Документы Галины\1. Одесса\1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2" y="2773962"/>
            <a:ext cx="3998088" cy="38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736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pic>
        <p:nvPicPr>
          <p:cNvPr id="4103" name="Picture 7" descr="http://www.odessit.ua/uploads/posts/2012-09/1348377689__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00882"/>
            <a:ext cx="6670798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sktop\Bankoboev.Ru_bombardirov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" y="211112"/>
            <a:ext cx="5955705" cy="35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http://ru.viptalisman.com/flash/templates/graduate_album/album2/852_small.jpg</a:t>
            </a:r>
            <a:endParaRPr lang="ru-RU" dirty="0"/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2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262389"/>
            <a:ext cx="7493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5 августа 1941 года </a:t>
            </a:r>
            <a:r>
              <a:rPr lang="ru-RU" b="1" dirty="0">
                <a:solidFill>
                  <a:srgbClr val="0070C0"/>
                </a:solidFill>
              </a:rPr>
              <a:t>Главнокомандующий </a:t>
            </a:r>
            <a:r>
              <a:rPr lang="ru-RU" b="1" dirty="0" smtClean="0">
                <a:solidFill>
                  <a:srgbClr val="0070C0"/>
                </a:solidFill>
              </a:rPr>
              <a:t>Юго-Западным </a:t>
            </a:r>
            <a:r>
              <a:rPr lang="ru-RU" b="1" dirty="0">
                <a:solidFill>
                  <a:srgbClr val="0070C0"/>
                </a:solidFill>
              </a:rPr>
              <a:t>направлением 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маршал </a:t>
            </a:r>
            <a:r>
              <a:rPr lang="ru-RU" b="1" dirty="0">
                <a:solidFill>
                  <a:srgbClr val="0070C0"/>
                </a:solidFill>
              </a:rPr>
              <a:t>Буденный отдал приказ: «Одессу не сдавать и оборонять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до </a:t>
            </a:r>
            <a:r>
              <a:rPr lang="ru-RU" b="1" dirty="0">
                <a:solidFill>
                  <a:srgbClr val="0070C0"/>
                </a:solidFill>
              </a:rPr>
              <a:t>последней возможности, привлекая к делу Черноморский флот».</a:t>
            </a:r>
          </a:p>
        </p:txBody>
      </p:sp>
      <p:pic>
        <p:nvPicPr>
          <p:cNvPr id="1026" name="Picture 2" descr="C:\Users\Desktop\odessa_soviet_artile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8" y="1236129"/>
            <a:ext cx="4727170" cy="23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sktop\berdyans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38483"/>
            <a:ext cx="6468386" cy="29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7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390" y="407354"/>
            <a:ext cx="84969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 августа 1941 года – 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Начало полной блокады Одессы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 descr="C:\Users\Desktop\PR201502171826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2677"/>
            <a:ext cx="6696744" cy="36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345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5887" y="332656"/>
            <a:ext cx="85189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Единственная связь с «большой землей» - море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3" descr="C:\Users\Desktop\ode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88" y="2086982"/>
            <a:ext cx="7388751" cy="44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5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04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5678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Одесский юмор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1" name="Picture 3" descr="C:\Users\Desktop\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6" y="1327994"/>
            <a:ext cx="792087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esktop\s56_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17" y="3431654"/>
            <a:ext cx="4657153" cy="31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esktop\32100-1427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5122"/>
            <a:ext cx="4536504" cy="321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7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254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2" descr="http://img-fotki.yandex.ru/get/6442/102699435.87c/0_a1b45_d5dec2a3_L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511">
            <a:off x="-169810" y="4496951"/>
            <a:ext cx="1804122" cy="1656184"/>
          </a:xfrm>
          <a:prstGeom prst="rect">
            <a:avLst/>
          </a:prstGeom>
          <a:noFill/>
        </p:spPr>
      </p:pic>
      <p:pic>
        <p:nvPicPr>
          <p:cNvPr id="13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7829922">
            <a:off x="8182988" y="356803"/>
            <a:ext cx="1318902" cy="825278"/>
          </a:xfrm>
          <a:prstGeom prst="rect">
            <a:avLst/>
          </a:prstGeom>
          <a:noFill/>
        </p:spPr>
      </p:pic>
      <p:pic>
        <p:nvPicPr>
          <p:cNvPr id="14" name="Picture 2" descr="http://forumsmile.ru/u/5/2/8/528e4f55578d182ee6e800cbabdc70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2192">
            <a:off x="7715518" y="56330"/>
            <a:ext cx="1318902" cy="8252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5" y="338554"/>
            <a:ext cx="721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</a:t>
            </a:r>
            <a:r>
              <a:rPr lang="ru-RU" sz="3600" b="1" dirty="0" smtClean="0">
                <a:solidFill>
                  <a:srgbClr val="0070C0"/>
                </a:solidFill>
              </a:rPr>
              <a:t>ИГПС – и губная помада стреляет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F:\К Одессе\помада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7298"/>
            <a:ext cx="2520282" cy="23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 Одессе\запа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5" y="1268760"/>
            <a:ext cx="3195726" cy="24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К Одессе\сам. граната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55040"/>
            <a:ext cx="3120008" cy="23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К Одессе\сам.граната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043039" cy="227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К Одессе\заво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9338"/>
            <a:ext cx="3591797" cy="26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orumsmile.ru/u/2/f/d/2fd432955c982f0b9b333d8123e9b07f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5506703"/>
            <a:ext cx="2339752" cy="1351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87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297</Words>
  <Application>Microsoft Office PowerPoint</Application>
  <PresentationFormat>Экран (4:3)</PresentationFormat>
  <Paragraphs>67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Салагаева</dc:creator>
  <cp:lastModifiedBy>Томас</cp:lastModifiedBy>
  <cp:revision>66</cp:revision>
  <dcterms:created xsi:type="dcterms:W3CDTF">2013-11-25T16:17:37Z</dcterms:created>
  <dcterms:modified xsi:type="dcterms:W3CDTF">2015-04-23T18:27:57Z</dcterms:modified>
</cp:coreProperties>
</file>